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6" r:id="rId1"/>
  </p:sldMasterIdLst>
  <p:notesMasterIdLst>
    <p:notesMasterId r:id="rId9"/>
  </p:notesMasterIdLst>
  <p:handoutMasterIdLst>
    <p:handoutMasterId r:id="rId10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12192000" cy="6858000"/>
  <p:notesSz cx="6858000" cy="9144000"/>
  <p:defaultTextStyle>
    <a:defPPr rtl="0"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A8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7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0" d="100"/>
          <a:sy n="120" d="100"/>
        </p:scale>
        <p:origin x="5040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E0140153-5EF4-47B1-9B7B-C0487EAA746D}" type="datetime1">
              <a:rPr lang="it-IT" smtClean="0"/>
              <a:t>23/02/2021</a:t>
            </a:fld>
            <a:endParaRPr lang="en-US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ED92CB86-0DB9-4A70-B1CF-B23508471F6B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557642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826D729-482C-4445-9092-D410D2F7AFBB}" type="datetime1">
              <a:rPr lang="it-IT" smtClean="0"/>
              <a:t>23/02/2021</a:t>
            </a:fld>
            <a:endParaRPr lang="en-US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it"/>
              <a:t>Fare clic per modificare gli stili del testo dello schema</a:t>
            </a:r>
            <a:endParaRPr lang="en-US"/>
          </a:p>
          <a:p>
            <a:pPr lvl="1" rtl="0"/>
            <a:r>
              <a:rPr lang="it"/>
              <a:t>Secondo livello</a:t>
            </a:r>
          </a:p>
          <a:p>
            <a:pPr lvl="2" rtl="0"/>
            <a:r>
              <a:rPr lang="it"/>
              <a:t>Terzo livello</a:t>
            </a:r>
          </a:p>
          <a:p>
            <a:pPr lvl="3" rtl="0"/>
            <a:r>
              <a:rPr lang="it"/>
              <a:t>Quarto livello</a:t>
            </a:r>
          </a:p>
          <a:p>
            <a:pPr lvl="4" rtl="0"/>
            <a:r>
              <a:rPr lang="it"/>
              <a:t>Quinto livello</a:t>
            </a:r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C2B151B-D7D1-48E5-8230-5AADBC794F88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59278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>
            <a:extLst>
              <a:ext uri="{FF2B5EF4-FFF2-40B4-BE49-F238E27FC236}">
                <a16:creationId xmlns:a16="http://schemas.microsoft.com/office/drawing/2014/main" id="{39E3965E-AC41-4711-9D10-E25ABB132D86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rtlCol="0" anchor="b">
            <a:normAutofit/>
          </a:bodyPr>
          <a:lstStyle>
            <a:lvl1pPr algn="l">
              <a:lnSpc>
                <a:spcPct val="90000"/>
              </a:lnSpc>
              <a:defRPr sz="76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100051" y="4645152"/>
            <a:ext cx="10058400" cy="1143000"/>
          </a:xfrm>
        </p:spPr>
        <p:txBody>
          <a:bodyPr lIns="91440" rIns="91440" rtlCol="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it-IT"/>
              <a:t>Fare clic per modificare lo stile del sottotitolo dello schema</a:t>
            </a:r>
            <a:endParaRPr lang="en-US" dirty="0"/>
          </a:p>
        </p:txBody>
      </p:sp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1F5DC8C3-BA5F-4EED-BB9A-A14272BD82A1}"/>
              </a:ext>
            </a:extLst>
          </p:cNvPr>
          <p:cNvCxnSpPr/>
          <p:nvPr/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925CCF1-92C0-4AF3-BFAF-492163191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84A42F8-2E4C-4AF5-87EE-CE162287583E}" type="datetime1">
              <a:rPr lang="it-IT" smtClean="0"/>
              <a:t>23/02/2021</a:t>
            </a:fld>
            <a:endParaRPr lang="en-US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51A78A9-3DFF-4937-A9F2-5D8CF495F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US" dirty="0"/>
              <a:t>IV ISA VIrtual Forum of Sociology - Porto Alegre, Wed Feb 24, 2021 - Theorising Uncertainty and Risk in the Post-Truth Public Sphere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FAEB271-5CC0-4759-BC6E-8BE53AB22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8331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it" dirty="0"/>
              <a:t>Fare clic per modificare lo stile del titolo dello schema</a:t>
            </a:r>
            <a:endParaRPr lang="en-US" dirty="0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 rtlCol="0"/>
          <a:lstStyle/>
          <a:p>
            <a:pPr lvl="0" rtl="0"/>
            <a:r>
              <a:rPr lang="it-IT"/>
              <a:t>Fare clic per modificare gli stili del testo dello schema</a:t>
            </a:r>
          </a:p>
          <a:p>
            <a:pPr lvl="1" rtl="0"/>
            <a:r>
              <a:rPr lang="it-IT"/>
              <a:t>Secondo livello</a:t>
            </a:r>
          </a:p>
          <a:p>
            <a:pPr lvl="2" rtl="0"/>
            <a:r>
              <a:rPr lang="it-IT"/>
              <a:t>Terzo livello</a:t>
            </a:r>
          </a:p>
          <a:p>
            <a:pPr lvl="3" rtl="0"/>
            <a:r>
              <a:rPr lang="it-IT"/>
              <a:t>Quarto livello</a:t>
            </a:r>
          </a:p>
          <a:p>
            <a:pPr lvl="4" rtl="0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7D5506EE-1026-4F35-9ACC-BD05BE0F9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9CCC876-1B2D-4498-B095-921F7BB1F92B}" type="datetime1">
              <a:rPr lang="it-IT" smtClean="0"/>
              <a:t>23/02/2021</a:t>
            </a:fld>
            <a:endParaRPr lang="en-US" dirty="0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B7696E5F-8D95-4450-AE52-5438E6EDE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US" dirty="0"/>
              <a:t>IV ISA VIrtual Forum of Sociology - Porto Alegre, Wed Feb 24, 2021 - Theorising Uncertainty and Risk in the Post-Truth Public Sphere</a:t>
            </a:r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999B2253-74CC-409E-BEB0-F8EFCFCB5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2269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>
            <a:extLst>
              <a:ext uri="{FF2B5EF4-FFF2-40B4-BE49-F238E27FC236}">
                <a16:creationId xmlns:a16="http://schemas.microsoft.com/office/drawing/2014/main" id="{E1B68A5B-D9FA-424B-A4EB-30E7223836B3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 rtlCol="0"/>
          <a:lstStyle/>
          <a:p>
            <a:pPr rtl="0"/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 rtlCol="0"/>
          <a:lstStyle/>
          <a:p>
            <a:pPr lvl="0" rtl="0"/>
            <a:r>
              <a:rPr lang="it-IT"/>
              <a:t>Fare clic per modificare gli stili del testo dello schema</a:t>
            </a:r>
          </a:p>
          <a:p>
            <a:pPr lvl="1" rtl="0"/>
            <a:r>
              <a:rPr lang="it-IT"/>
              <a:t>Secondo livello</a:t>
            </a:r>
          </a:p>
          <a:p>
            <a:pPr lvl="2" rtl="0"/>
            <a:r>
              <a:rPr lang="it-IT"/>
              <a:t>Terzo livello</a:t>
            </a:r>
          </a:p>
          <a:p>
            <a:pPr lvl="3" rtl="0"/>
            <a:r>
              <a:rPr lang="it-IT"/>
              <a:t>Quarto livello</a:t>
            </a:r>
          </a:p>
          <a:p>
            <a:pPr lvl="4" rtl="0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AF33D6B0-F070-45C4-A472-19F432BE39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3766C79-9843-4827-93DB-81BCE458FC33}" type="datetime1">
              <a:rPr lang="it-IT" smtClean="0"/>
              <a:t>23/02/2021</a:t>
            </a:fld>
            <a:endParaRPr lang="en-US" dirty="0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9975399F-DAB2-410D-967F-ED17E6F79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US" dirty="0"/>
              <a:t>IV ISA VIrtual Forum of Sociology - Porto Alegre, Wed Feb 24, 2021 - Theorising Uncertainty and Risk in the Post-Truth Public Sphere</a:t>
            </a:r>
          </a:p>
        </p:txBody>
      </p:sp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F762A46F-6BE5-4D12-9412-5CA7672EA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1827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it" dirty="0"/>
              <a:t>Fare clic per modificare lo stile del titolo dello schema</a:t>
            </a:r>
            <a:endParaRPr lang="en-US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it-IT"/>
              <a:t>Fare clic per modificare gli stili del testo dello schema</a:t>
            </a:r>
          </a:p>
          <a:p>
            <a:pPr lvl="1" rtl="0"/>
            <a:r>
              <a:rPr lang="it-IT"/>
              <a:t>Secondo livello</a:t>
            </a:r>
          </a:p>
          <a:p>
            <a:pPr lvl="2" rtl="0"/>
            <a:r>
              <a:rPr lang="it-IT"/>
              <a:t>Terzo livello</a:t>
            </a:r>
          </a:p>
          <a:p>
            <a:pPr lvl="3" rtl="0"/>
            <a:r>
              <a:rPr lang="it-IT"/>
              <a:t>Quarto livello</a:t>
            </a:r>
          </a:p>
          <a:p>
            <a:pPr lvl="4" rtl="0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354D8B55-9EA8-4B81-8E84-9B93B0A27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78337B1-81EE-466A-B48B-5C484C2B2846}" type="datetime1">
              <a:rPr lang="it-IT" smtClean="0"/>
              <a:t>23/02/2021</a:t>
            </a:fld>
            <a:endParaRPr lang="en-US" dirty="0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062CA021-2578-47CB-822C-BDDFF7223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US" dirty="0"/>
              <a:t>IV ISA VIrtual Forum of Sociology - Porto Alegre, Wed Feb 24, 2021 - Theorising Uncertainty and Risk in the Post-Truth Public Sphere</a:t>
            </a:r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C4AAB51D-4141-4682-9375-DAFD5FB9D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2670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>
            <a:extLst>
              <a:ext uri="{FF2B5EF4-FFF2-40B4-BE49-F238E27FC236}">
                <a16:creationId xmlns:a16="http://schemas.microsoft.com/office/drawing/2014/main" id="{A585C21A-8B93-4657-B5DF-7EAEAD3BE127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rtlCol="0" anchor="b" anchorCtr="0">
            <a:normAutofit/>
          </a:bodyPr>
          <a:lstStyle>
            <a:lvl1pPr>
              <a:lnSpc>
                <a:spcPct val="90000"/>
              </a:lnSpc>
              <a:defRPr sz="76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097280" y="4663440"/>
            <a:ext cx="10058400" cy="1143000"/>
          </a:xfrm>
        </p:spPr>
        <p:txBody>
          <a:bodyPr lIns="91440" rIns="91440" rtlCol="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it-IT"/>
              <a:t>Fare clic per modificare gli stili del testo dello schema</a:t>
            </a:r>
          </a:p>
        </p:txBody>
      </p:sp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459DE2C1-4C52-40A3-8959-27B2C1BEBFF6}"/>
              </a:ext>
            </a:extLst>
          </p:cNvPr>
          <p:cNvCxnSpPr/>
          <p:nvPr/>
        </p:nvCxnSpPr>
        <p:spPr>
          <a:xfrm>
            <a:off x="1207658" y="4485132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AAF2E137-EC28-48F8-9198-1F0253902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6BC1055-9BD9-4326-BA34-CF5F7D5F0263}" type="datetime1">
              <a:rPr lang="it-IT" smtClean="0"/>
              <a:t>23/02/2021</a:t>
            </a:fld>
            <a:endParaRPr lang="en-US" dirty="0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189422CD-6F62-4DD6-89EF-07A60B42D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US" dirty="0"/>
              <a:t>IV ISA VIrtual Forum of Sociology - Porto Alegre, Wed Feb 24, 2021 - Theorising Uncertainty and Risk in the Post-Truth Public Sphere</a:t>
            </a:r>
          </a:p>
        </p:txBody>
      </p:sp>
      <p:sp>
        <p:nvSpPr>
          <p:cNvPr id="11" name="Segnaposto numero diapositiva 10">
            <a:extLst>
              <a:ext uri="{FF2B5EF4-FFF2-40B4-BE49-F238E27FC236}">
                <a16:creationId xmlns:a16="http://schemas.microsoft.com/office/drawing/2014/main" id="{69C6AFF8-42B4-4D05-969B-9F5FB3355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162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7"/>
          <p:cNvSpPr>
            <a:spLocks noGrp="1"/>
          </p:cNvSpPr>
          <p:nvPr>
            <p:ph type="title" hasCustomPrompt="1"/>
          </p:nvPr>
        </p:nvSpPr>
        <p:spPr>
          <a:xfrm>
            <a:off x="1097280" y="286603"/>
            <a:ext cx="10058400" cy="1450757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it" dirty="0"/>
              <a:t>Fare clic per modificare lo stile del titolo dello schema</a:t>
            </a:r>
            <a:endParaRPr lang="en-US" dirty="0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1097280" y="2120900"/>
            <a:ext cx="4639736" cy="3748193"/>
          </a:xfrm>
        </p:spPr>
        <p:txBody>
          <a:bodyPr rtlCol="0"/>
          <a:lstStyle/>
          <a:p>
            <a:pPr lvl="0" rtl="0"/>
            <a:r>
              <a:rPr lang="it-IT"/>
              <a:t>Fare clic per modificare gli stili del testo dello schema</a:t>
            </a:r>
          </a:p>
          <a:p>
            <a:pPr lvl="1" rtl="0"/>
            <a:r>
              <a:rPr lang="it-IT"/>
              <a:t>Secondo livello</a:t>
            </a:r>
          </a:p>
          <a:p>
            <a:pPr lvl="2" rtl="0"/>
            <a:r>
              <a:rPr lang="it-IT"/>
              <a:t>Terzo livello</a:t>
            </a:r>
          </a:p>
          <a:p>
            <a:pPr lvl="3" rtl="0"/>
            <a:r>
              <a:rPr lang="it-IT"/>
              <a:t>Quarto livello</a:t>
            </a:r>
          </a:p>
          <a:p>
            <a:pPr lvl="4" rtl="0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515944" y="2120900"/>
            <a:ext cx="4639736" cy="3748194"/>
          </a:xfrm>
        </p:spPr>
        <p:txBody>
          <a:bodyPr rtlCol="0"/>
          <a:lstStyle/>
          <a:p>
            <a:pPr lvl="0" rtl="0"/>
            <a:r>
              <a:rPr lang="it-IT"/>
              <a:t>Fare clic per modificare gli stili del testo dello schema</a:t>
            </a:r>
          </a:p>
          <a:p>
            <a:pPr lvl="1" rtl="0"/>
            <a:r>
              <a:rPr lang="it-IT"/>
              <a:t>Secondo livello</a:t>
            </a:r>
          </a:p>
          <a:p>
            <a:pPr lvl="2" rtl="0"/>
            <a:r>
              <a:rPr lang="it-IT"/>
              <a:t>Terzo livello</a:t>
            </a:r>
          </a:p>
          <a:p>
            <a:pPr lvl="3" rtl="0"/>
            <a:r>
              <a:rPr lang="it-IT"/>
              <a:t>Quarto livello</a:t>
            </a:r>
          </a:p>
          <a:p>
            <a:pPr lvl="4" rtl="0"/>
            <a:r>
              <a:rPr lang="it-IT"/>
              <a:t>Quinto livello</a:t>
            </a:r>
            <a:endParaRPr lang="en-US" dirty="0"/>
          </a:p>
        </p:txBody>
      </p:sp>
      <p:sp>
        <p:nvSpPr>
          <p:cNvPr id="2" name="Segnaposto data 1">
            <a:extLst>
              <a:ext uri="{FF2B5EF4-FFF2-40B4-BE49-F238E27FC236}">
                <a16:creationId xmlns:a16="http://schemas.microsoft.com/office/drawing/2014/main" id="{5782D47D-B0DC-4C40-BCC6-BBBA32584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6DEA1C5-590E-4719-9EA6-BD51FC6CF279}" type="datetime1">
              <a:rPr lang="it-IT" smtClean="0"/>
              <a:t>23/02/2021</a:t>
            </a:fld>
            <a:endParaRPr lang="en-US" dirty="0"/>
          </a:p>
        </p:txBody>
      </p:sp>
      <p:sp>
        <p:nvSpPr>
          <p:cNvPr id="9" name="Segnaposto piè di pagina 8">
            <a:extLst>
              <a:ext uri="{FF2B5EF4-FFF2-40B4-BE49-F238E27FC236}">
                <a16:creationId xmlns:a16="http://schemas.microsoft.com/office/drawing/2014/main" id="{4690D34E-7EBD-44B2-83CA-4C126A18D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US" dirty="0"/>
              <a:t>IV ISA VIrtual Forum of Sociology - Porto Alegre, Wed Feb 24, 2021 - Theorising Uncertainty and Risk in the Post-Truth Public Sphere</a:t>
            </a:r>
          </a:p>
        </p:txBody>
      </p:sp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2AC511A1-9BBD-42DE-92FB-2AF44F8E9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6663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olo 9"/>
          <p:cNvSpPr>
            <a:spLocks noGrp="1"/>
          </p:cNvSpPr>
          <p:nvPr>
            <p:ph type="title" hasCustomPrompt="1"/>
          </p:nvPr>
        </p:nvSpPr>
        <p:spPr>
          <a:xfrm>
            <a:off x="1097280" y="286603"/>
            <a:ext cx="10058400" cy="1450757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it" dirty="0"/>
              <a:t>Fare clic per modificare lo stile del titolo</a:t>
            </a:r>
            <a:endParaRPr lang="en-US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097280" y="2057400"/>
            <a:ext cx="4639736" cy="736282"/>
          </a:xfrm>
        </p:spPr>
        <p:txBody>
          <a:bodyPr lIns="91440" rIns="91440" rtlCol="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1097280" y="2958274"/>
            <a:ext cx="4639736" cy="2910821"/>
          </a:xfrm>
        </p:spPr>
        <p:txBody>
          <a:bodyPr rtlCol="0"/>
          <a:lstStyle/>
          <a:p>
            <a:pPr lvl="0" rtl="0"/>
            <a:r>
              <a:rPr lang="it-IT"/>
              <a:t>Fare clic per modificare gli stili del testo dello schema</a:t>
            </a:r>
          </a:p>
          <a:p>
            <a:pPr lvl="1" rtl="0"/>
            <a:r>
              <a:rPr lang="it-IT"/>
              <a:t>Secondo livello</a:t>
            </a:r>
          </a:p>
          <a:p>
            <a:pPr lvl="2" rtl="0"/>
            <a:r>
              <a:rPr lang="it-IT"/>
              <a:t>Terzo livello</a:t>
            </a:r>
          </a:p>
          <a:p>
            <a:pPr lvl="3" rtl="0"/>
            <a:r>
              <a:rPr lang="it-IT"/>
              <a:t>Quarto livello</a:t>
            </a:r>
          </a:p>
          <a:p>
            <a:pPr lvl="4" rtl="0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515944" y="2057400"/>
            <a:ext cx="4639736" cy="736282"/>
          </a:xfrm>
        </p:spPr>
        <p:txBody>
          <a:bodyPr lIns="91440" rIns="91440" rtlCol="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515944" y="2958273"/>
            <a:ext cx="4639736" cy="2910821"/>
          </a:xfrm>
        </p:spPr>
        <p:txBody>
          <a:bodyPr rtlCol="0"/>
          <a:lstStyle/>
          <a:p>
            <a:pPr lvl="0" rtl="0"/>
            <a:r>
              <a:rPr lang="it-IT"/>
              <a:t>Fare clic per modificare gli stili del testo dello schema</a:t>
            </a:r>
          </a:p>
          <a:p>
            <a:pPr lvl="1" rtl="0"/>
            <a:r>
              <a:rPr lang="it-IT"/>
              <a:t>Secondo livello</a:t>
            </a:r>
          </a:p>
          <a:p>
            <a:pPr lvl="2" rtl="0"/>
            <a:r>
              <a:rPr lang="it-IT"/>
              <a:t>Terzo livello</a:t>
            </a:r>
          </a:p>
          <a:p>
            <a:pPr lvl="3" rtl="0"/>
            <a:r>
              <a:rPr lang="it-IT"/>
              <a:t>Quarto livello</a:t>
            </a:r>
          </a:p>
          <a:p>
            <a:pPr lvl="4" rtl="0"/>
            <a:r>
              <a:rPr lang="it-IT"/>
              <a:t>Quinto livello</a:t>
            </a:r>
            <a:endParaRPr lang="en-US" dirty="0"/>
          </a:p>
        </p:txBody>
      </p:sp>
      <p:sp>
        <p:nvSpPr>
          <p:cNvPr id="2" name="Segnaposto data 1">
            <a:extLst>
              <a:ext uri="{FF2B5EF4-FFF2-40B4-BE49-F238E27FC236}">
                <a16:creationId xmlns:a16="http://schemas.microsoft.com/office/drawing/2014/main" id="{8AF8A515-AA94-45D1-9223-5C2272618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76FAC2E-9022-4595-A254-4CE29E3C4FD8}" type="datetime1">
              <a:rPr lang="it-IT" smtClean="0"/>
              <a:t>23/02/2021</a:t>
            </a:fld>
            <a:endParaRPr lang="en-US" dirty="0"/>
          </a:p>
        </p:txBody>
      </p:sp>
      <p:sp>
        <p:nvSpPr>
          <p:cNvPr id="11" name="Segnaposto piè di pagina 10">
            <a:extLst>
              <a:ext uri="{FF2B5EF4-FFF2-40B4-BE49-F238E27FC236}">
                <a16:creationId xmlns:a16="http://schemas.microsoft.com/office/drawing/2014/main" id="{D052F5BC-98E0-4D60-AD67-9547738B7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US" dirty="0"/>
              <a:t>IV ISA VIrtual Forum of Sociology - Porto Alegre, Wed Feb 24, 2021 - Theorising Uncertainty and Risk in the Post-Truth Public Sphere</a:t>
            </a:r>
          </a:p>
        </p:txBody>
      </p:sp>
      <p:sp>
        <p:nvSpPr>
          <p:cNvPr id="12" name="Segnaposto numero diapositiva 11">
            <a:extLst>
              <a:ext uri="{FF2B5EF4-FFF2-40B4-BE49-F238E27FC236}">
                <a16:creationId xmlns:a16="http://schemas.microsoft.com/office/drawing/2014/main" id="{A38552DC-952E-41EA-AAAF-C2187523C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8194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it" dirty="0"/>
              <a:t>Fare clic per modificare lo stile del titolo</a:t>
            </a:r>
            <a:endParaRPr lang="en-US" dirty="0"/>
          </a:p>
        </p:txBody>
      </p:sp>
      <p:sp>
        <p:nvSpPr>
          <p:cNvPr id="6" name="Segnaposto data 5">
            <a:extLst>
              <a:ext uri="{FF2B5EF4-FFF2-40B4-BE49-F238E27FC236}">
                <a16:creationId xmlns:a16="http://schemas.microsoft.com/office/drawing/2014/main" id="{7392073F-158F-44A3-8913-917AFFC1B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AE3DC0A-9AC4-45FC-BB37-C49D324BA89B}" type="datetime1">
              <a:rPr lang="it-IT" smtClean="0"/>
              <a:t>23/02/2021</a:t>
            </a:fld>
            <a:endParaRPr lang="en-US" dirty="0"/>
          </a:p>
        </p:txBody>
      </p:sp>
      <p:sp>
        <p:nvSpPr>
          <p:cNvPr id="7" name="Segnaposto piè di pagina 6">
            <a:extLst>
              <a:ext uri="{FF2B5EF4-FFF2-40B4-BE49-F238E27FC236}">
                <a16:creationId xmlns:a16="http://schemas.microsoft.com/office/drawing/2014/main" id="{EED72207-24CA-42B7-A975-2F8E41CBA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US" dirty="0"/>
              <a:t>IV ISA VIrtual Forum of Sociology - Porto Alegre, Wed Feb 24, 2021 - Theorising Uncertainty and Risk in the Post-Truth Public Sphere</a:t>
            </a:r>
          </a:p>
        </p:txBody>
      </p:sp>
      <p:sp>
        <p:nvSpPr>
          <p:cNvPr id="8" name="Segnaposto numero diapositiva 7">
            <a:extLst>
              <a:ext uri="{FF2B5EF4-FFF2-40B4-BE49-F238E27FC236}">
                <a16:creationId xmlns:a16="http://schemas.microsoft.com/office/drawing/2014/main" id="{D01080F2-251A-4B88-9A62-16F46D724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1860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>
            <a:extLst>
              <a:ext uri="{FF2B5EF4-FFF2-40B4-BE49-F238E27FC236}">
                <a16:creationId xmlns:a16="http://schemas.microsoft.com/office/drawing/2014/main" id="{A8E9C91B-7EAD-4562-AB0E-DFB9663AECE3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Segnaposto data 1">
            <a:extLst>
              <a:ext uri="{FF2B5EF4-FFF2-40B4-BE49-F238E27FC236}">
                <a16:creationId xmlns:a16="http://schemas.microsoft.com/office/drawing/2014/main" id="{94E9223F-721F-47BF-9FD5-0F8D12FF0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550ED37-40FA-424B-8028-AB33946D4128}" type="datetime1">
              <a:rPr lang="it-IT" smtClean="0"/>
              <a:t>23/02/2021</a:t>
            </a:fld>
            <a:endParaRPr lang="en-US" dirty="0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05915714-6BBA-4593-8591-4E26F7D58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US" dirty="0"/>
              <a:t>IV ISA VIrtual Forum of Sociology - Porto Alegre, Wed Feb 24, 2021 - Theorising Uncertainty and Risk in the Post-Truth Public Sphere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E06F857-D2E1-44DD-ABDD-EBB73964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1422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>
            <a:extLst>
              <a:ext uri="{FF2B5EF4-FFF2-40B4-BE49-F238E27FC236}">
                <a16:creationId xmlns:a16="http://schemas.microsoft.com/office/drawing/2014/main" id="{16D90D66-BCB9-4229-A829-628874352AC0}"/>
              </a:ext>
            </a:extLst>
          </p:cNvPr>
          <p:cNvSpPr/>
          <p:nvPr/>
        </p:nvSpPr>
        <p:spPr>
          <a:xfrm>
            <a:off x="16" y="0"/>
            <a:ext cx="4654296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43466" y="786383"/>
            <a:ext cx="3517567" cy="2093975"/>
          </a:xfrm>
        </p:spPr>
        <p:txBody>
          <a:bodyPr rtlCol="0" anchor="b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rgbClr val="FFFFFF"/>
                </a:solidFill>
              </a:defRPr>
            </a:lvl1pPr>
          </a:lstStyle>
          <a:p>
            <a:pPr rtl="0"/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458984" y="812799"/>
            <a:ext cx="5928344" cy="5294757"/>
          </a:xfrm>
        </p:spPr>
        <p:txBody>
          <a:bodyPr rtlCol="0"/>
          <a:lstStyle/>
          <a:p>
            <a:pPr lvl="0" rtl="0"/>
            <a:r>
              <a:rPr lang="it-IT"/>
              <a:t>Fare clic per modificare gli stili del testo dello schema</a:t>
            </a:r>
          </a:p>
          <a:p>
            <a:pPr lvl="1" rtl="0"/>
            <a:r>
              <a:rPr lang="it-IT"/>
              <a:t>Secondo livello</a:t>
            </a:r>
          </a:p>
          <a:p>
            <a:pPr lvl="2" rtl="0"/>
            <a:r>
              <a:rPr lang="it-IT"/>
              <a:t>Terzo livello</a:t>
            </a:r>
          </a:p>
          <a:p>
            <a:pPr lvl="3" rtl="0"/>
            <a:r>
              <a:rPr lang="it-IT"/>
              <a:t>Quarto livello</a:t>
            </a:r>
          </a:p>
          <a:p>
            <a:pPr lvl="4" rtl="0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 hasCustomPrompt="1"/>
          </p:nvPr>
        </p:nvSpPr>
        <p:spPr>
          <a:xfrm>
            <a:off x="643465" y="3043050"/>
            <a:ext cx="3517567" cy="3064505"/>
          </a:xfrm>
        </p:spPr>
        <p:txBody>
          <a:bodyPr lIns="91440" rIns="91440" rtlCol="0"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it" dirty="0"/>
              <a:t>Fare clic per modificare gli stili del 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643464" y="6446520"/>
            <a:ext cx="3517568" cy="365125"/>
          </a:xfrm>
        </p:spPr>
        <p:txBody>
          <a:bodyPr rtlCol="0"/>
          <a:lstStyle>
            <a:lvl1pPr algn="l">
              <a:defRPr/>
            </a:lvl1pPr>
          </a:lstStyle>
          <a:p>
            <a:pPr rtl="0"/>
            <a:fld id="{54946C46-D5A1-4F89-B53B-710B98DD6261}" type="datetime1">
              <a:rPr lang="it-IT" smtClean="0"/>
              <a:t>23/02/2021</a:t>
            </a:fld>
            <a:endParaRPr lang="en-US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5458983" y="6446520"/>
            <a:ext cx="5334019" cy="365125"/>
          </a:xfrm>
        </p:spPr>
        <p:txBody>
          <a:bodyPr rtlCol="0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 rtl="0"/>
            <a:r>
              <a:rPr lang="en-US" dirty="0"/>
              <a:t>IV ISA VIrtual Forum of Sociology - Porto Alegre, Wed Feb 24, 2021 - Theorising Uncertainty and Risk in the Post-Truth Public Sphere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3A98EE3D-8CD1-4C3F-BD1C-C98C9596463C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3282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>
            <a:extLst>
              <a:ext uri="{FF2B5EF4-FFF2-40B4-BE49-F238E27FC236}">
                <a16:creationId xmlns:a16="http://schemas.microsoft.com/office/drawing/2014/main" id="{DA134939-39C0-4522-A125-A13DFDA66490}"/>
              </a:ext>
            </a:extLst>
          </p:cNvPr>
          <p:cNvSpPr/>
          <p:nvPr/>
        </p:nvSpPr>
        <p:spPr>
          <a:xfrm>
            <a:off x="0" y="4578350"/>
            <a:ext cx="12188825" cy="227965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Segnaposto immagine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578350"/>
          </a:xfrm>
          <a:solidFill>
            <a:schemeClr val="bg1">
              <a:lumMod val="85000"/>
            </a:schemeClr>
          </a:solidFill>
        </p:spPr>
        <p:txBody>
          <a:bodyPr lIns="457200" tIns="457200"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097279" y="4799362"/>
            <a:ext cx="10113645" cy="743682"/>
          </a:xfrm>
        </p:spPr>
        <p:txBody>
          <a:bodyPr tIns="0" bIns="0" rtlCol="0" anchor="b">
            <a:noAutofit/>
          </a:bodyPr>
          <a:lstStyle>
            <a:lvl1pPr>
              <a:defRPr sz="3000" b="0">
                <a:solidFill>
                  <a:srgbClr val="FFFFFF"/>
                </a:solidFill>
              </a:defRPr>
            </a:lvl1pPr>
          </a:lstStyle>
          <a:p>
            <a:pPr rtl="0"/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097279" y="5715000"/>
            <a:ext cx="10113264" cy="609600"/>
          </a:xfrm>
        </p:spPr>
        <p:txBody>
          <a:bodyPr lIns="91440" tIns="0" rIns="91440" bIns="0" rtlCol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fld id="{73DA9B2E-DC9B-4BD7-877D-FB49804656F8}" type="datetime1">
              <a:rPr lang="it-IT" smtClean="0"/>
              <a:t>23/02/2021</a:t>
            </a:fld>
            <a:endParaRPr lang="en-US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1097279" y="6446838"/>
            <a:ext cx="6818262" cy="365125"/>
          </a:xfrm>
        </p:spPr>
        <p:txBody>
          <a:bodyPr rtlCol="0"/>
          <a:lstStyle/>
          <a:p>
            <a:pPr algn="l" rtl="0"/>
            <a:r>
              <a:rPr lang="en-US" dirty="0"/>
              <a:t>IV ISA VIrtual Forum of Sociology - Porto Alegre, Wed Feb 24, 2021 - Theorising Uncertainty and Risk in the Post-Truth Public Sphere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267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416A0E3C-60E6-4F39-BC55-5F7C224E1F7C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it" dirty="0"/>
              <a:t>Fare clic per modificare lo stile del titolo dello schema</a:t>
            </a:r>
            <a:endParaRPr lang="en-US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097280" y="2108201"/>
            <a:ext cx="10058400" cy="376089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 rtl="0"/>
            <a:r>
              <a:rPr lang="it"/>
              <a:t>Fare clic per modificare gli stili del testo dello schema</a:t>
            </a:r>
          </a:p>
          <a:p>
            <a:pPr lvl="1" rtl="0"/>
            <a:r>
              <a:rPr lang="it"/>
              <a:t>Secondo livello</a:t>
            </a:r>
          </a:p>
          <a:p>
            <a:pPr lvl="2" rtl="0"/>
            <a:r>
              <a:rPr lang="it"/>
              <a:t>Terzo livello</a:t>
            </a:r>
          </a:p>
          <a:p>
            <a:pPr lvl="3" rtl="0"/>
            <a:r>
              <a:rPr lang="it"/>
              <a:t>Quarto livello</a:t>
            </a:r>
          </a:p>
          <a:p>
            <a:pPr lvl="4" rtl="0"/>
            <a:r>
              <a:rPr lang="it"/>
              <a:t>Quinto livello</a:t>
            </a:r>
            <a:endParaRPr lang="en-US" dirty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FFFFFF"/>
                </a:solidFill>
              </a:defRPr>
            </a:lvl1pPr>
          </a:lstStyle>
          <a:p>
            <a:pPr rtl="0"/>
            <a:fld id="{64ABC7F8-2B93-4CFF-A3BA-9BF891DBCF77}" type="datetime1">
              <a:rPr lang="it-IT" smtClean="0"/>
              <a:t>23/02/2021</a:t>
            </a:fld>
            <a:endParaRPr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 baseline="0">
                <a:solidFill>
                  <a:srgbClr val="FFFFFF"/>
                </a:solidFill>
              </a:defRPr>
            </a:lvl1pPr>
          </a:lstStyle>
          <a:p>
            <a:pPr rtl="0"/>
            <a:r>
              <a:rPr lang="en-US" dirty="0"/>
              <a:t>IV ISA VIrtual Forum of Sociology - Porto Alegre, Wed Feb 24, 2021 - Theorising Uncertainty and Risk in the Post-Truth Public Sphere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rgbClr val="FFFFFF"/>
                </a:solidFill>
              </a:defRPr>
            </a:lvl1pPr>
          </a:lstStyle>
          <a:p>
            <a:pPr rtl="0"/>
            <a:fld id="{3A98EE3D-8CD1-4C3F-BD1C-C98C9596463C}" type="slidenum">
              <a:rPr lang="en-US" smtClean="0"/>
              <a:t>‹N›</a:t>
            </a:fld>
            <a:endParaRPr lang="en-US" dirty="0"/>
          </a:p>
        </p:txBody>
      </p:sp>
      <p:cxnSp>
        <p:nvCxnSpPr>
          <p:cNvPr id="10" name="Connettore diritto 9">
            <a:extLst>
              <a:ext uri="{FF2B5EF4-FFF2-40B4-BE49-F238E27FC236}">
                <a16:creationId xmlns:a16="http://schemas.microsoft.com/office/drawing/2014/main" id="{C5025DAC-8B93-4160-B017-3A274A5828C0}"/>
              </a:ext>
            </a:extLst>
          </p:cNvPr>
          <p:cNvCxnSpPr/>
          <p:nvPr/>
        </p:nvCxnSpPr>
        <p:spPr>
          <a:xfrm>
            <a:off x="1193532" y="1897380"/>
            <a:ext cx="99669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4982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47" r:id="rId3"/>
    <p:sldLayoutId id="2147483743" r:id="rId4"/>
    <p:sldLayoutId id="2147483738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700" i="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11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1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7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ttangolo 21">
            <a:extLst>
              <a:ext uri="{FF2B5EF4-FFF2-40B4-BE49-F238E27FC236}">
                <a16:creationId xmlns:a16="http://schemas.microsoft.com/office/drawing/2014/main" id="{A9286AD2-18A9-4868-A4E3-7A2097A208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78FD68DA-43BA-4508-8DE2-BA9BB7B2FA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89754" y="639097"/>
            <a:ext cx="6253317" cy="3686015"/>
          </a:xfrm>
        </p:spPr>
        <p:txBody>
          <a:bodyPr rtlCol="0">
            <a:normAutofit/>
          </a:bodyPr>
          <a:lstStyle/>
          <a:p>
            <a:pPr rtl="0"/>
            <a:r>
              <a:rPr lang="en-US" sz="4800" b="0" i="0" dirty="0">
                <a:solidFill>
                  <a:srgbClr val="000000"/>
                </a:solidFill>
                <a:effectLst/>
                <a:ea typeface="Verdana" panose="020B0604030504040204" pitchFamily="34" charset="0"/>
              </a:rPr>
              <a:t>The Spatial Fragmentation</a:t>
            </a:r>
            <a:br>
              <a:rPr lang="en-US" sz="4800" b="0" i="0" dirty="0">
                <a:solidFill>
                  <a:srgbClr val="000000"/>
                </a:solidFill>
                <a:effectLst/>
                <a:ea typeface="Verdana" panose="020B0604030504040204" pitchFamily="34" charset="0"/>
              </a:rPr>
            </a:br>
            <a:r>
              <a:rPr lang="en-US" sz="4800" b="0" i="0" dirty="0">
                <a:solidFill>
                  <a:srgbClr val="000000"/>
                </a:solidFill>
                <a:effectLst/>
                <a:ea typeface="Verdana" panose="020B0604030504040204" pitchFamily="34" charset="0"/>
              </a:rPr>
              <a:t>of the Metropolis: Division at the Core of Reality</a:t>
            </a:r>
            <a:endParaRPr lang="it" sz="4800" dirty="0">
              <a:ea typeface="Verdana" panose="020B0604030504040204" pitchFamily="34" charset="0"/>
            </a:endParaRP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8E9CFF2-3777-4FF4-A759-8491175B0B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89754" y="4993900"/>
            <a:ext cx="6269347" cy="1021498"/>
          </a:xfrm>
        </p:spPr>
        <p:txBody>
          <a:bodyPr rtlCol="0">
            <a:normAutofit/>
          </a:bodyPr>
          <a:lstStyle/>
          <a:p>
            <a:pPr rtl="0"/>
            <a:r>
              <a:rPr lang="it" sz="1400" dirty="0">
                <a:solidFill>
                  <a:schemeClr val="tx1">
                    <a:lumMod val="85000"/>
                    <a:lumOff val="15000"/>
                  </a:schemeClr>
                </a:solidFill>
                <a:ea typeface="Verdana" panose="020B0604030504040204" pitchFamily="34" charset="0"/>
              </a:rPr>
              <a:t>Fabio D’Andrea – University of Perugia, Italy</a:t>
            </a:r>
          </a:p>
        </p:txBody>
      </p:sp>
      <p:pic>
        <p:nvPicPr>
          <p:cNvPr id="5" name="Immagine 4" descr="Immagine con edificio, sedia, panca, lato&#10;&#10;Descrizione generata automaticamente">
            <a:extLst>
              <a:ext uri="{FF2B5EF4-FFF2-40B4-BE49-F238E27FC236}">
                <a16:creationId xmlns:a16="http://schemas.microsoft.com/office/drawing/2014/main" id="{282CF6DD-7FE8-4063-9551-1B7BBCE92A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6220" y="1"/>
            <a:ext cx="4635315" cy="6857999"/>
          </a:xfrm>
          <a:prstGeom prst="rect">
            <a:avLst/>
          </a:prstGeom>
        </p:spPr>
      </p:pic>
      <p:cxnSp>
        <p:nvCxnSpPr>
          <p:cNvPr id="24" name="Connettore diritto 23">
            <a:extLst>
              <a:ext uri="{FF2B5EF4-FFF2-40B4-BE49-F238E27FC236}">
                <a16:creationId xmlns:a16="http://schemas.microsoft.com/office/drawing/2014/main" id="{E7A7CD63-7EC3-44F3-95D0-595C4019FF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27754" y="4498925"/>
            <a:ext cx="563610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C5286695-72A2-40E4-BAD6-5F58E0413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289754" y="6319061"/>
            <a:ext cx="6774510" cy="365125"/>
          </a:xfrm>
        </p:spPr>
        <p:txBody>
          <a:bodyPr/>
          <a:lstStyle/>
          <a:p>
            <a:pPr rtl="0"/>
            <a:r>
              <a:rPr lang="en-US" dirty="0">
                <a:solidFill>
                  <a:schemeClr val="tx1"/>
                </a:solidFill>
              </a:rPr>
              <a:t>IV ISA VIrtual Forum of Sociology - Porto Alegre, Wed Feb 24, 2021 - Theorising Uncertainty and Risk in the Post-Truth Public Sphere</a:t>
            </a:r>
          </a:p>
        </p:txBody>
      </p:sp>
    </p:spTree>
    <p:extLst>
      <p:ext uri="{BB962C8B-B14F-4D97-AF65-F5344CB8AC3E}">
        <p14:creationId xmlns:p14="http://schemas.microsoft.com/office/powerpoint/2010/main" val="40437378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ttangolo 46">
            <a:extLst>
              <a:ext uri="{FF2B5EF4-FFF2-40B4-BE49-F238E27FC236}">
                <a16:creationId xmlns:a16="http://schemas.microsoft.com/office/drawing/2014/main" id="{FBDCECDC-EEE3-4128-AA5E-82A8C08796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07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9AB2EA78-AEB3-469B-9025-3B17201A45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0922" y="262908"/>
            <a:ext cx="6345050" cy="4427185"/>
          </a:xfrm>
        </p:spPr>
        <p:txBody>
          <a:bodyPr rtlCol="0" anchor="ctr">
            <a:normAutofit/>
          </a:bodyPr>
          <a:lstStyle/>
          <a:p>
            <a:pPr lvl="0">
              <a:spcAft>
                <a:spcPts val="600"/>
              </a:spcAft>
            </a:pPr>
            <a:r>
              <a:rPr lang="it" sz="2400" dirty="0">
                <a:solidFill>
                  <a:srgbClr val="FFFFFF"/>
                </a:solidFill>
              </a:rPr>
              <a:t>- Modernity and Division (</a:t>
            </a:r>
            <a:r>
              <a:rPr lang="it" sz="2400" i="1" dirty="0">
                <a:solidFill>
                  <a:srgbClr val="FFFFFF"/>
                </a:solidFill>
              </a:rPr>
              <a:t>Spaltung</a:t>
            </a:r>
            <a:r>
              <a:rPr lang="it" sz="2400" dirty="0">
                <a:solidFill>
                  <a:srgbClr val="FFFFFF"/>
                </a:solidFill>
              </a:rPr>
              <a:t>)</a:t>
            </a:r>
            <a:br>
              <a:rPr lang="it" sz="2400" dirty="0">
                <a:solidFill>
                  <a:srgbClr val="FFFFFF"/>
                </a:solidFill>
              </a:rPr>
            </a:br>
            <a:br>
              <a:rPr lang="it" sz="2400" dirty="0">
                <a:solidFill>
                  <a:srgbClr val="FFFFFF"/>
                </a:solidFill>
              </a:rPr>
            </a:br>
            <a:r>
              <a:rPr lang="it" sz="2400" dirty="0">
                <a:solidFill>
                  <a:srgbClr val="FFFFFF"/>
                </a:solidFill>
              </a:rPr>
              <a:t>- Modernity and Metropolis</a:t>
            </a:r>
            <a:br>
              <a:rPr lang="it" sz="2400" dirty="0">
                <a:solidFill>
                  <a:srgbClr val="FFFFFF"/>
                </a:solidFill>
              </a:rPr>
            </a:br>
            <a:br>
              <a:rPr lang="it" sz="2400" dirty="0">
                <a:solidFill>
                  <a:srgbClr val="FFFFFF"/>
                </a:solidFill>
              </a:rPr>
            </a:br>
            <a:r>
              <a:rPr lang="it" sz="2400" dirty="0">
                <a:solidFill>
                  <a:srgbClr val="FFFFFF"/>
                </a:solidFill>
              </a:rPr>
              <a:t>- A Fragmented Environment</a:t>
            </a:r>
            <a:br>
              <a:rPr lang="it" sz="2400" dirty="0">
                <a:solidFill>
                  <a:srgbClr val="FFFFFF"/>
                </a:solidFill>
              </a:rPr>
            </a:br>
            <a:br>
              <a:rPr lang="it" sz="2400" dirty="0">
                <a:solidFill>
                  <a:srgbClr val="FFFFFF"/>
                </a:solidFill>
              </a:rPr>
            </a:br>
            <a:r>
              <a:rPr lang="en-US" sz="2400" dirty="0">
                <a:solidFill>
                  <a:srgbClr val="FFFFFF"/>
                </a:solidFill>
              </a:rPr>
              <a:t>- The Process of Derivation</a:t>
            </a:r>
            <a:br>
              <a:rPr lang="en-US" sz="2400" dirty="0">
                <a:solidFill>
                  <a:srgbClr val="FFFFFF"/>
                </a:solidFill>
              </a:rPr>
            </a:br>
            <a:br>
              <a:rPr lang="en-US" sz="2400" dirty="0">
                <a:solidFill>
                  <a:srgbClr val="FFFFFF"/>
                </a:solidFill>
              </a:rPr>
            </a:br>
            <a:r>
              <a:rPr lang="en-US" sz="2400" dirty="0">
                <a:solidFill>
                  <a:srgbClr val="FFFFFF"/>
                </a:solidFill>
              </a:rPr>
              <a:t>- Contradictorial Megacities</a:t>
            </a:r>
            <a:br>
              <a:rPr lang="en-US" sz="2000" dirty="0">
                <a:solidFill>
                  <a:srgbClr val="FFFFFF"/>
                </a:solidFill>
              </a:rPr>
            </a:br>
            <a:endParaRPr lang="it" sz="2000" dirty="0">
              <a:solidFill>
                <a:srgbClr val="FFFFFF"/>
              </a:solidFill>
            </a:endParaRPr>
          </a:p>
        </p:txBody>
      </p:sp>
      <p:sp>
        <p:nvSpPr>
          <p:cNvPr id="49" name="Rettangolo 48">
            <a:extLst>
              <a:ext uri="{FF2B5EF4-FFF2-40B4-BE49-F238E27FC236}">
                <a16:creationId xmlns:a16="http://schemas.microsoft.com/office/drawing/2014/main" id="{4260EDE0-989C-4E16-AF94-F652294D82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07" y="4953000"/>
            <a:ext cx="12188952" cy="1905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255E1F2F-E259-4EA8-9FFD-3A10AF5418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51" y="5225240"/>
            <a:ext cx="10058400" cy="1143000"/>
          </a:xfrm>
        </p:spPr>
        <p:txBody>
          <a:bodyPr rtlCol="0">
            <a:normAutofit/>
          </a:bodyPr>
          <a:lstStyle/>
          <a:p>
            <a:pPr rtl="0"/>
            <a:r>
              <a:rPr lang="it" dirty="0">
                <a:solidFill>
                  <a:srgbClr val="FFFFFF"/>
                </a:solidFill>
              </a:rPr>
              <a:t>The Plan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79AC685D-B9F3-4EC7-A0A9-4F2C3DDA64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97279" y="6446838"/>
            <a:ext cx="8038770" cy="365125"/>
          </a:xfrm>
        </p:spPr>
        <p:txBody>
          <a:bodyPr/>
          <a:lstStyle/>
          <a:p>
            <a:pPr rtl="0"/>
            <a:r>
              <a:rPr lang="en-US" dirty="0"/>
              <a:t>IV ISA VIrtual Forum of Sociology - Porto Alegre, Wed Feb 24, 2021 - Theorising Uncertainty and Risk in the Post-Truth Public Sphere</a:t>
            </a: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BF27FC59-0AC7-4C43-A2DB-42103BC2CC0C}"/>
              </a:ext>
            </a:extLst>
          </p:cNvPr>
          <p:cNvSpPr/>
          <p:nvPr/>
        </p:nvSpPr>
        <p:spPr>
          <a:xfrm>
            <a:off x="5653377" y="151075"/>
            <a:ext cx="6233824" cy="4584405"/>
          </a:xfrm>
          <a:prstGeom prst="rect">
            <a:avLst/>
          </a:prstGeom>
          <a:blipFill dpi="0" rotWithShape="1">
            <a:blip r:embed="rId2">
              <a:alphaModFix amt="73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reflection endPos="0" dist="50800" dir="5400000" sy="-100000" algn="bl" rotWithShape="0"/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17146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ttangolo 46">
            <a:extLst>
              <a:ext uri="{FF2B5EF4-FFF2-40B4-BE49-F238E27FC236}">
                <a16:creationId xmlns:a16="http://schemas.microsoft.com/office/drawing/2014/main" id="{FBDCECDC-EEE3-4128-AA5E-82A8C08796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07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>
        <p:nvSpPr>
          <p:cNvPr id="49" name="Rettangolo 48">
            <a:extLst>
              <a:ext uri="{FF2B5EF4-FFF2-40B4-BE49-F238E27FC236}">
                <a16:creationId xmlns:a16="http://schemas.microsoft.com/office/drawing/2014/main" id="{4260EDE0-989C-4E16-AF94-F652294D82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07" y="4953000"/>
            <a:ext cx="12188952" cy="1905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255E1F2F-E259-4EA8-9FFD-3A10AF5418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51" y="5225240"/>
            <a:ext cx="10058400" cy="1143000"/>
          </a:xfrm>
        </p:spPr>
        <p:txBody>
          <a:bodyPr rtlCol="0">
            <a:normAutofit/>
          </a:bodyPr>
          <a:lstStyle/>
          <a:p>
            <a:pPr rtl="0"/>
            <a:r>
              <a:rPr lang="it-IT" dirty="0">
                <a:solidFill>
                  <a:srgbClr val="FFFFFF"/>
                </a:solidFill>
              </a:rPr>
              <a:t>M</a:t>
            </a:r>
            <a:r>
              <a:rPr lang="it" dirty="0">
                <a:solidFill>
                  <a:srgbClr val="FFFFFF"/>
                </a:solidFill>
              </a:rPr>
              <a:t>odernity and division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79AC685D-B9F3-4EC7-A0A9-4F2C3DDA64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97279" y="6446838"/>
            <a:ext cx="8038770" cy="365125"/>
          </a:xfrm>
        </p:spPr>
        <p:txBody>
          <a:bodyPr/>
          <a:lstStyle/>
          <a:p>
            <a:pPr rtl="0"/>
            <a:r>
              <a:rPr lang="en-US" dirty="0"/>
              <a:t>IV ISA VIrtual Forum of Sociology - Porto Alegre, Wed Feb 24, 2021 - Theorising Uncertainty and Risk in the Post-Truth Public Sphere</a:t>
            </a: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BF27FC59-0AC7-4C43-A2DB-42103BC2CC0C}"/>
              </a:ext>
            </a:extLst>
          </p:cNvPr>
          <p:cNvSpPr/>
          <p:nvPr/>
        </p:nvSpPr>
        <p:spPr>
          <a:xfrm>
            <a:off x="6242180" y="184297"/>
            <a:ext cx="5791201" cy="4584405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reflection endPos="0" dist="50800" dir="5400000" sy="-100000" algn="bl" rotWithShape="0"/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30F44E25-B28A-4353-960A-2A85D78C9B6B}"/>
              </a:ext>
            </a:extLst>
          </p:cNvPr>
          <p:cNvSpPr txBox="1"/>
          <p:nvPr/>
        </p:nvSpPr>
        <p:spPr>
          <a:xfrm>
            <a:off x="142613" y="343949"/>
            <a:ext cx="604007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bg1"/>
                </a:solidFill>
                <a:latin typeface="+mj-lt"/>
              </a:rPr>
              <a:t>One of the crucial issues of the new millennium is an increasingly divisive attitude that spreads into every process and province of life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dirty="0">
              <a:solidFill>
                <a:schemeClr val="bg1"/>
              </a:solidFill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bg1"/>
                </a:solidFill>
                <a:latin typeface="+mj-lt"/>
              </a:rPr>
              <a:t>This should be no surprise, as one of the main features of the Modern paradigm is division (</a:t>
            </a:r>
            <a:r>
              <a:rPr lang="en-US" i="1" dirty="0">
                <a:solidFill>
                  <a:schemeClr val="bg1"/>
                </a:solidFill>
                <a:latin typeface="+mj-lt"/>
              </a:rPr>
              <a:t>Spaltung</a:t>
            </a:r>
            <a:r>
              <a:rPr lang="en-US" dirty="0">
                <a:solidFill>
                  <a:schemeClr val="bg1"/>
                </a:solidFill>
                <a:latin typeface="+mj-lt"/>
              </a:rPr>
              <a:t>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dirty="0">
              <a:solidFill>
                <a:schemeClr val="bg1"/>
              </a:solidFill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bg1"/>
                </a:solidFill>
                <a:latin typeface="+mj-lt"/>
              </a:rPr>
              <a:t>As Morin writes, paradigm has to do with the «determination of master logical operations»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dirty="0">
              <a:solidFill>
                <a:schemeClr val="bg1"/>
              </a:solidFill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bg1"/>
                </a:solidFill>
                <a:latin typeface="+mj-lt"/>
              </a:rPr>
              <a:t>In the Western case, this means a choice in favour of exclusion against inclusion, disjunction against conjunction</a:t>
            </a:r>
            <a:endParaRPr lang="it-IT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127460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ttangolo 46">
            <a:extLst>
              <a:ext uri="{FF2B5EF4-FFF2-40B4-BE49-F238E27FC236}">
                <a16:creationId xmlns:a16="http://schemas.microsoft.com/office/drawing/2014/main" id="{FBDCECDC-EEE3-4128-AA5E-82A8C08796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07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>
        <p:nvSpPr>
          <p:cNvPr id="49" name="Rettangolo 48">
            <a:extLst>
              <a:ext uri="{FF2B5EF4-FFF2-40B4-BE49-F238E27FC236}">
                <a16:creationId xmlns:a16="http://schemas.microsoft.com/office/drawing/2014/main" id="{4260EDE0-989C-4E16-AF94-F652294D82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07" y="4953000"/>
            <a:ext cx="12188952" cy="1905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255E1F2F-E259-4EA8-9FFD-3A10AF5418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51" y="5225240"/>
            <a:ext cx="10058400" cy="1143000"/>
          </a:xfrm>
        </p:spPr>
        <p:txBody>
          <a:bodyPr rtlCol="0">
            <a:normAutofit/>
          </a:bodyPr>
          <a:lstStyle/>
          <a:p>
            <a:pPr rtl="0"/>
            <a:r>
              <a:rPr lang="it-IT" dirty="0">
                <a:solidFill>
                  <a:srgbClr val="FFFFFF"/>
                </a:solidFill>
              </a:rPr>
              <a:t>M</a:t>
            </a:r>
            <a:r>
              <a:rPr lang="it" dirty="0">
                <a:solidFill>
                  <a:srgbClr val="FFFFFF"/>
                </a:solidFill>
              </a:rPr>
              <a:t>odernity and Metropolis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79AC685D-B9F3-4EC7-A0A9-4F2C3DDA64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97279" y="6446838"/>
            <a:ext cx="8038770" cy="365125"/>
          </a:xfrm>
        </p:spPr>
        <p:txBody>
          <a:bodyPr/>
          <a:lstStyle/>
          <a:p>
            <a:pPr rtl="0"/>
            <a:r>
              <a:rPr lang="en-US" dirty="0"/>
              <a:t>IV ISA VIrtual Forum of Sociology - Porto Alegre, Wed Feb 24, 2021 - Theorising Uncertainty and Risk in the Post-Truth Public Sphere</a:t>
            </a: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BF27FC59-0AC7-4C43-A2DB-42103BC2CC0C}"/>
              </a:ext>
            </a:extLst>
          </p:cNvPr>
          <p:cNvSpPr/>
          <p:nvPr/>
        </p:nvSpPr>
        <p:spPr>
          <a:xfrm>
            <a:off x="6242180" y="184297"/>
            <a:ext cx="5791201" cy="4584405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reflection endPos="0" dist="50800" dir="5400000" sy="-100000" algn="bl" rotWithShape="0"/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7D21BD03-C095-4951-B7C9-BB9CDD508188}"/>
              </a:ext>
            </a:extLst>
          </p:cNvPr>
          <p:cNvSpPr txBox="1"/>
          <p:nvPr/>
        </p:nvSpPr>
        <p:spPr>
          <a:xfrm>
            <a:off x="436811" y="818984"/>
            <a:ext cx="569244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rgbClr val="FFFFFF"/>
                </a:solidFill>
                <a:latin typeface="+mj-lt"/>
              </a:rPr>
              <a:t>The metropolis is the environment of Modernity (Simmel)</a:t>
            </a:r>
            <a:br>
              <a:rPr lang="en-US" sz="2000" dirty="0">
                <a:solidFill>
                  <a:srgbClr val="FFFFFF"/>
                </a:solidFill>
                <a:latin typeface="+mj-lt"/>
              </a:rPr>
            </a:br>
            <a:endParaRPr lang="en-US" sz="2000" dirty="0">
              <a:solidFill>
                <a:srgbClr val="FFFFFF"/>
              </a:solidFill>
              <a:latin typeface="+mj-lt"/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chemeClr val="bg1"/>
                </a:solidFill>
                <a:latin typeface="+mj-lt"/>
              </a:rPr>
              <a:t>It evolved from «the place where strangers meet» (Sennett) to the Megacity depicted by Beck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en-US" sz="2000" dirty="0">
              <a:solidFill>
                <a:schemeClr val="bg1"/>
              </a:solidFill>
              <a:latin typeface="+mj-lt"/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chemeClr val="bg1"/>
                </a:solidFill>
                <a:latin typeface="+mj-lt"/>
              </a:rPr>
              <a:t>The metropolis translates the paradigm of Modernity and its contradictions into space </a:t>
            </a:r>
            <a:endParaRPr lang="it-IT" sz="20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022871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ttangolo 46">
            <a:extLst>
              <a:ext uri="{FF2B5EF4-FFF2-40B4-BE49-F238E27FC236}">
                <a16:creationId xmlns:a16="http://schemas.microsoft.com/office/drawing/2014/main" id="{FBDCECDC-EEE3-4128-AA5E-82A8C08796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07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>
        <p:nvSpPr>
          <p:cNvPr id="49" name="Rettangolo 48">
            <a:extLst>
              <a:ext uri="{FF2B5EF4-FFF2-40B4-BE49-F238E27FC236}">
                <a16:creationId xmlns:a16="http://schemas.microsoft.com/office/drawing/2014/main" id="{4260EDE0-989C-4E16-AF94-F652294D82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07" y="4953000"/>
            <a:ext cx="12188952" cy="1905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255E1F2F-E259-4EA8-9FFD-3A10AF5418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51" y="5225240"/>
            <a:ext cx="10058400" cy="1143000"/>
          </a:xfrm>
        </p:spPr>
        <p:txBody>
          <a:bodyPr rtlCol="0">
            <a:normAutofit/>
          </a:bodyPr>
          <a:lstStyle/>
          <a:p>
            <a:pPr rtl="0"/>
            <a:r>
              <a:rPr lang="it-IT" dirty="0">
                <a:solidFill>
                  <a:srgbClr val="FFFFFF"/>
                </a:solidFill>
              </a:rPr>
              <a:t>A Fragmented environment </a:t>
            </a:r>
            <a:endParaRPr lang="it" dirty="0">
              <a:solidFill>
                <a:srgbClr val="FFFFFF"/>
              </a:solidFill>
            </a:endParaRP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79AC685D-B9F3-4EC7-A0A9-4F2C3DDA64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97279" y="6446838"/>
            <a:ext cx="8038770" cy="365125"/>
          </a:xfrm>
        </p:spPr>
        <p:txBody>
          <a:bodyPr/>
          <a:lstStyle/>
          <a:p>
            <a:pPr rtl="0"/>
            <a:r>
              <a:rPr lang="en-US" dirty="0"/>
              <a:t>IV ISA VIrtual Forum of Sociology - Porto Alegre, Wed Feb 24, 2021 - Theorising Uncertainty and Risk in the Post-Truth Public Sphere</a:t>
            </a: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BF27FC59-0AC7-4C43-A2DB-42103BC2CC0C}"/>
              </a:ext>
            </a:extLst>
          </p:cNvPr>
          <p:cNvSpPr/>
          <p:nvPr/>
        </p:nvSpPr>
        <p:spPr>
          <a:xfrm>
            <a:off x="6242180" y="184297"/>
            <a:ext cx="5791201" cy="4584405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reflection endPos="0" dist="50800" dir="5400000" sy="-100000" algn="bl" rotWithShape="0"/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7D21BD03-C095-4951-B7C9-BB9CDD508188}"/>
              </a:ext>
            </a:extLst>
          </p:cNvPr>
          <p:cNvSpPr txBox="1"/>
          <p:nvPr/>
        </p:nvSpPr>
        <p:spPr>
          <a:xfrm>
            <a:off x="436811" y="818984"/>
            <a:ext cx="569244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dirty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+mj-lt"/>
              </a:rPr>
              <a:t>Fragmentation has many faces: gated communities and banlieues, gentrified neighbourhoods and slums, ganglands and high-rises</a:t>
            </a:r>
          </a:p>
          <a:p>
            <a:endParaRPr lang="en-US" sz="2000" dirty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+mj-lt"/>
              </a:rPr>
              <a:t>This process almost always claims to have other ends: security, business, reciprocal acknowledgement</a:t>
            </a:r>
          </a:p>
          <a:p>
            <a:endParaRPr lang="en-US" sz="2000" dirty="0">
              <a:solidFill>
                <a:schemeClr val="bg1"/>
              </a:solidFill>
              <a:latin typeface="+mj-lt"/>
            </a:endParaRPr>
          </a:p>
          <a:p>
            <a:endParaRPr lang="it-IT" sz="20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06321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ttangolo 46">
            <a:extLst>
              <a:ext uri="{FF2B5EF4-FFF2-40B4-BE49-F238E27FC236}">
                <a16:creationId xmlns:a16="http://schemas.microsoft.com/office/drawing/2014/main" id="{FBDCECDC-EEE3-4128-AA5E-82A8C08796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07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>
        <p:nvSpPr>
          <p:cNvPr id="49" name="Rettangolo 48">
            <a:extLst>
              <a:ext uri="{FF2B5EF4-FFF2-40B4-BE49-F238E27FC236}">
                <a16:creationId xmlns:a16="http://schemas.microsoft.com/office/drawing/2014/main" id="{4260EDE0-989C-4E16-AF94-F652294D82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07" y="4953000"/>
            <a:ext cx="12188952" cy="1905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255E1F2F-E259-4EA8-9FFD-3A10AF5418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51" y="5225240"/>
            <a:ext cx="10058400" cy="1143000"/>
          </a:xfrm>
        </p:spPr>
        <p:txBody>
          <a:bodyPr rtlCol="0">
            <a:normAutofit/>
          </a:bodyPr>
          <a:lstStyle/>
          <a:p>
            <a:pPr rtl="0"/>
            <a:r>
              <a:rPr lang="en-GB" dirty="0">
                <a:solidFill>
                  <a:srgbClr val="FFFFFF"/>
                </a:solidFill>
              </a:rPr>
              <a:t>The process of derivation 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79AC685D-B9F3-4EC7-A0A9-4F2C3DDA64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97279" y="6446838"/>
            <a:ext cx="8038770" cy="365125"/>
          </a:xfrm>
        </p:spPr>
        <p:txBody>
          <a:bodyPr/>
          <a:lstStyle/>
          <a:p>
            <a:pPr rtl="0"/>
            <a:r>
              <a:rPr lang="en-US" dirty="0"/>
              <a:t>IV ISA VIrtual Forum of Sociology - Porto Alegre, Wed Feb 24, 2021 - Theorising Uncertainty and Risk in the Post-Truth Public Sphere</a:t>
            </a: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BF27FC59-0AC7-4C43-A2DB-42103BC2CC0C}"/>
              </a:ext>
            </a:extLst>
          </p:cNvPr>
          <p:cNvSpPr/>
          <p:nvPr/>
        </p:nvSpPr>
        <p:spPr>
          <a:xfrm>
            <a:off x="6242180" y="184297"/>
            <a:ext cx="5791201" cy="4584405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reflection endPos="0" dist="50800" dir="5400000" sy="-100000" algn="bl" rotWithShape="0"/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7D21BD03-C095-4951-B7C9-BB9CDD508188}"/>
              </a:ext>
            </a:extLst>
          </p:cNvPr>
          <p:cNvSpPr txBox="1"/>
          <p:nvPr/>
        </p:nvSpPr>
        <p:spPr>
          <a:xfrm>
            <a:off x="436811" y="811033"/>
            <a:ext cx="569244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+mj-lt"/>
              </a:rPr>
              <a:t>Perception and comprehension of reality take form within a wide range of emotional and rational understanding</a:t>
            </a:r>
          </a:p>
          <a:p>
            <a:endParaRPr lang="en-US" sz="2000" dirty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en-US" sz="2000" dirty="0">
                <a:latin typeface="+mj-lt"/>
              </a:rPr>
              <a:t>Usually frames that fit within the «finite section» of reality defined by our paradigm are preferred</a:t>
            </a:r>
          </a:p>
          <a:p>
            <a:endParaRPr lang="en-US" sz="2000" dirty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+mj-lt"/>
              </a:rPr>
              <a:t>The process of reduction to a mono-dimensional interpretation may be compared to Pareto’s idea of «derivation»</a:t>
            </a:r>
          </a:p>
          <a:p>
            <a:endParaRPr lang="en-US" sz="2000" dirty="0">
              <a:solidFill>
                <a:schemeClr val="bg1"/>
              </a:solidFill>
              <a:latin typeface="+mj-lt"/>
            </a:endParaRPr>
          </a:p>
          <a:p>
            <a:endParaRPr lang="it-IT" sz="20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37788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ttangolo 46">
            <a:extLst>
              <a:ext uri="{FF2B5EF4-FFF2-40B4-BE49-F238E27FC236}">
                <a16:creationId xmlns:a16="http://schemas.microsoft.com/office/drawing/2014/main" id="{FBDCECDC-EEE3-4128-AA5E-82A8C08796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07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>
        <p:nvSpPr>
          <p:cNvPr id="49" name="Rettangolo 48">
            <a:extLst>
              <a:ext uri="{FF2B5EF4-FFF2-40B4-BE49-F238E27FC236}">
                <a16:creationId xmlns:a16="http://schemas.microsoft.com/office/drawing/2014/main" id="{4260EDE0-989C-4E16-AF94-F652294D82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07" y="4953000"/>
            <a:ext cx="12188952" cy="1905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255E1F2F-E259-4EA8-9FFD-3A10AF5418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51" y="5225240"/>
            <a:ext cx="10058400" cy="1143000"/>
          </a:xfrm>
        </p:spPr>
        <p:txBody>
          <a:bodyPr rtlCol="0">
            <a:normAutofit/>
          </a:bodyPr>
          <a:lstStyle/>
          <a:p>
            <a:pPr rtl="0"/>
            <a:r>
              <a:rPr lang="en-GB" dirty="0">
                <a:solidFill>
                  <a:srgbClr val="FFFFFF"/>
                </a:solidFill>
              </a:rPr>
              <a:t>Contradictorial megacities 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79AC685D-B9F3-4EC7-A0A9-4F2C3DDA64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97279" y="6446838"/>
            <a:ext cx="8038770" cy="365125"/>
          </a:xfrm>
        </p:spPr>
        <p:txBody>
          <a:bodyPr/>
          <a:lstStyle/>
          <a:p>
            <a:pPr rtl="0"/>
            <a:r>
              <a:rPr lang="en-US" dirty="0"/>
              <a:t>IV ISA VIrtual Forum of Sociology - Porto Alegre, Wed Feb 24, 2021 - Theorising Uncertainty and Risk in the Post-Truth Public Sphere</a:t>
            </a: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BF27FC59-0AC7-4C43-A2DB-42103BC2CC0C}"/>
              </a:ext>
            </a:extLst>
          </p:cNvPr>
          <p:cNvSpPr/>
          <p:nvPr/>
        </p:nvSpPr>
        <p:spPr>
          <a:xfrm>
            <a:off x="6564555" y="184298"/>
            <a:ext cx="4980574" cy="4584405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reflection endPos="0" dist="50800" dir="5400000" sy="-100000" algn="bl" rotWithShape="0"/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7D21BD03-C095-4951-B7C9-BB9CDD508188}"/>
              </a:ext>
            </a:extLst>
          </p:cNvPr>
          <p:cNvSpPr txBox="1"/>
          <p:nvPr/>
        </p:nvSpPr>
        <p:spPr>
          <a:xfrm>
            <a:off x="397054" y="489760"/>
            <a:ext cx="5979892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dirty="0">
              <a:solidFill>
                <a:schemeClr val="bg1"/>
              </a:solidFill>
              <a:latin typeface="+mj-lt"/>
            </a:endParaRPr>
          </a:p>
          <a:p>
            <a:r>
              <a:rPr lang="en-US" sz="2000" dirty="0">
                <a:solidFill>
                  <a:schemeClr val="bg1"/>
                </a:solidFill>
                <a:latin typeface="+mj-lt"/>
              </a:rPr>
              <a:t>Even fragmented, megacities might still play a crucial role in the XXI century</a:t>
            </a:r>
          </a:p>
          <a:p>
            <a:endParaRPr lang="en-US" sz="2000" dirty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en-US" sz="2000" dirty="0">
                <a:latin typeface="+mj-lt"/>
              </a:rPr>
              <a:t>For this to happen, the importance and desirability of coexistence and cooperation should no longer be a belief held only on a rational and instrumental basis</a:t>
            </a:r>
          </a:p>
          <a:p>
            <a:endParaRPr lang="en-US" sz="2000" dirty="0">
              <a:solidFill>
                <a:schemeClr val="bg1"/>
              </a:solidFill>
              <a:latin typeface="+mj-lt"/>
            </a:endParaRPr>
          </a:p>
          <a:p>
            <a:r>
              <a:rPr lang="en-US" sz="2000" dirty="0">
                <a:solidFill>
                  <a:schemeClr val="bg1"/>
                </a:solidFill>
                <a:latin typeface="+mj-lt"/>
              </a:rPr>
              <a:t>Disjunction and conjunction should be granted equal dignity and reach an effective </a:t>
            </a:r>
            <a:r>
              <a:rPr lang="en-US" sz="2000">
                <a:solidFill>
                  <a:schemeClr val="bg1"/>
                </a:solidFill>
                <a:latin typeface="+mj-lt"/>
              </a:rPr>
              <a:t>dynamic balance</a:t>
            </a:r>
            <a:endParaRPr lang="en-US" sz="2000" dirty="0">
              <a:solidFill>
                <a:schemeClr val="bg1"/>
              </a:solidFill>
              <a:latin typeface="+mj-lt"/>
            </a:endParaRPr>
          </a:p>
          <a:p>
            <a:endParaRPr lang="en-US" sz="20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46886701"/>
      </p:ext>
    </p:extLst>
  </p:cSld>
  <p:clrMapOvr>
    <a:masterClrMapping/>
  </p:clrMapOvr>
</p:sld>
</file>

<file path=ppt/theme/theme1.xml><?xml version="1.0" encoding="utf-8"?>
<a:theme xmlns:a="http://schemas.openxmlformats.org/drawingml/2006/main" name="1_RetrospectVTI">
  <a:themeElements>
    <a:clrScheme name="Custom 37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9BA8B7"/>
      </a:accent1>
      <a:accent2>
        <a:srgbClr val="E6A02E"/>
      </a:accent2>
      <a:accent3>
        <a:srgbClr val="BF6A3B"/>
      </a:accent3>
      <a:accent4>
        <a:srgbClr val="92987A"/>
      </a:accent4>
      <a:accent5>
        <a:srgbClr val="857659"/>
      </a:accent5>
      <a:accent6>
        <a:srgbClr val="A0988C"/>
      </a:accent6>
      <a:hlink>
        <a:srgbClr val="00B0F0"/>
      </a:hlink>
      <a:folHlink>
        <a:srgbClr val="738F97"/>
      </a:folHlink>
    </a:clrScheme>
    <a:fontScheme name="Retrospect">
      <a:majorFont>
        <a:latin typeface="Bookman Old Style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1798860_TF56160789" id="{FC8F2F77-34E6-4881-95B5-684C0DB1B352}" vid="{E8CAFA2A-74B5-4F8A-862E-91B15D2EA6BF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{57690DFB-AAF8-4BE1-B997-80B0986BA2DD}tf56160789_win32</Template>
  <TotalTime>3</TotalTime>
  <Words>511</Words>
  <Application>Microsoft Office PowerPoint</Application>
  <PresentationFormat>Widescreen</PresentationFormat>
  <Paragraphs>42</Paragraphs>
  <Slides>7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7</vt:i4>
      </vt:variant>
    </vt:vector>
  </HeadingPairs>
  <TitlesOfParts>
    <vt:vector size="13" baseType="lpstr">
      <vt:lpstr>Bookman Old Style</vt:lpstr>
      <vt:lpstr>Calibri</vt:lpstr>
      <vt:lpstr>Courier New</vt:lpstr>
      <vt:lpstr>Franklin Gothic Book</vt:lpstr>
      <vt:lpstr>Wingdings</vt:lpstr>
      <vt:lpstr>1_RetrospectVTI</vt:lpstr>
      <vt:lpstr>The Spatial Fragmentation of the Metropolis: Division at the Core of Reality</vt:lpstr>
      <vt:lpstr>- Modernity and Division (Spaltung)  - Modernity and Metropolis  - A Fragmented Environment  - The Process of Derivation  - Contradictorial Megacities 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Spatial Fragmentation of the Metropolis: Division at the Core of Reality</dc:title>
  <dc:creator>Fabio</dc:creator>
  <cp:lastModifiedBy>Fabio</cp:lastModifiedBy>
  <cp:revision>25</cp:revision>
  <dcterms:created xsi:type="dcterms:W3CDTF">2021-02-08T08:38:00Z</dcterms:created>
  <dcterms:modified xsi:type="dcterms:W3CDTF">2021-02-23T08:35:10Z</dcterms:modified>
</cp:coreProperties>
</file>